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2" r:id="rId3"/>
    <p:sldId id="257" r:id="rId4"/>
    <p:sldId id="264" r:id="rId5"/>
    <p:sldId id="261" r:id="rId6"/>
    <p:sldId id="259" r:id="rId7"/>
    <p:sldId id="258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1D75"/>
    <a:srgbClr val="004E4D"/>
    <a:srgbClr val="629F82"/>
    <a:srgbClr val="177E8D"/>
    <a:srgbClr val="668494"/>
    <a:srgbClr val="294754"/>
    <a:srgbClr val="E87C1E"/>
    <a:srgbClr val="5C2A84"/>
    <a:srgbClr val="8575AD"/>
    <a:srgbClr val="167D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75" autoAdjust="0"/>
    <p:restoredTop sz="86404" autoAdjust="0"/>
  </p:normalViewPr>
  <p:slideViewPr>
    <p:cSldViewPr snapToGrid="0">
      <p:cViewPr varScale="1">
        <p:scale>
          <a:sx n="143" d="100"/>
          <a:sy n="143" d="100"/>
        </p:scale>
        <p:origin x="492" y="92"/>
      </p:cViewPr>
      <p:guideLst/>
    </p:cSldViewPr>
  </p:slideViewPr>
  <p:outlineViewPr>
    <p:cViewPr>
      <p:scale>
        <a:sx n="33" d="100"/>
        <a:sy n="33" d="100"/>
      </p:scale>
      <p:origin x="0" y="-1008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A6C67E-CC46-4952-8350-34AE98EF78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2BF042-2D69-42DE-89F6-B091B1A8B45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247401-ADF6-4075-A0A3-BCC8444D149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1E55CF-CC3B-42C6-8390-05B964F7E0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446408-BB00-4FF6-AF04-5575E57587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DC82DC-5A4B-440A-8D70-23A899FC7F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4035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4D1769-9684-4B05-AADB-1F69FD68EDB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E39A2-E1A3-4608-B5B4-242164DCBF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068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E39A2-E1A3-4608-B5B4-242164DCBF4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130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rpor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DC48F-E98D-4D81-92F4-00FFC08E38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486" y="562708"/>
            <a:ext cx="5070496" cy="3244361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and image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4E60E03-8C1D-4CDB-823D-EFE5137E7B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60485" y="4123592"/>
            <a:ext cx="5070496" cy="1745396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</p:spTree>
    <p:extLst>
      <p:ext uri="{BB962C8B-B14F-4D97-AF65-F5344CB8AC3E}">
        <p14:creationId xmlns:p14="http://schemas.microsoft.com/office/powerpoint/2010/main" val="1948894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s Sty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3FD14-D188-4AC3-A98B-5E5C2F0AE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731" y="184639"/>
            <a:ext cx="5795470" cy="1615270"/>
          </a:xfrm>
        </p:spPr>
        <p:txBody>
          <a:bodyPr anchor="t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EDD78D-9DCB-4AA5-8996-591359999A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35968" y="0"/>
            <a:ext cx="5756031" cy="60842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96B4F4-0558-4C66-891B-6FC0D9DE5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16523" y="2002902"/>
            <a:ext cx="5785339" cy="383283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0EB3E-5E77-48C9-B3CB-14C33AC8C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223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Sty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3FD14-D188-4AC3-A98B-5E5C2F0AE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550" y="202224"/>
            <a:ext cx="5967858" cy="1538654"/>
          </a:xfrm>
        </p:spPr>
        <p:txBody>
          <a:bodyPr anchor="t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EDD78D-9DCB-4AA5-8996-591359999A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42900" y="167054"/>
            <a:ext cx="5057601" cy="54107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96B4F4-0558-4C66-891B-6FC0D9DE5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10551" y="1863969"/>
            <a:ext cx="6011818" cy="371387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0EB3E-5E77-48C9-B3CB-14C33AC8C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180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D30949-A260-404F-B545-22D06A333C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595100"/>
          </a:xfrm>
        </p:spPr>
        <p:txBody>
          <a:bodyPr vert="eaVert"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7C5D10-A3CE-47A7-88EE-ED36BA9E2E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5951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36910-B71D-4933-BDA0-04AD5526F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0312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F8DC1522-342F-47E4-9CF7-D7732B4FB87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50711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usiness Scho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rgbClr val="0085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DC48F-E98D-4D81-92F4-00FFC08E38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4638" y="769508"/>
            <a:ext cx="5732585" cy="2988543"/>
          </a:xfrm>
        </p:spPr>
        <p:txBody>
          <a:bodyPr anchor="t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4E60E03-8C1D-4CDB-823D-EFE5137E7B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84637" y="3898668"/>
            <a:ext cx="5732585" cy="1970319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</p:spTree>
    <p:extLst>
      <p:ext uri="{BB962C8B-B14F-4D97-AF65-F5344CB8AC3E}">
        <p14:creationId xmlns:p14="http://schemas.microsoft.com/office/powerpoint/2010/main" val="24685877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reative Indust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09FF89B-D1E1-4921-9106-CB85B1E11E6D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184637" y="3898668"/>
            <a:ext cx="5732585" cy="1970319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BCA8B2D4-797D-4667-9145-5E5EE9CF3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31" y="386862"/>
            <a:ext cx="5723793" cy="3402623"/>
          </a:xfrm>
        </p:spPr>
        <p:txBody>
          <a:bodyPr anchor="t" anchorCtr="0"/>
          <a:lstStyle>
            <a:lvl1pPr algn="r">
              <a:defRPr lang="en-US" sz="6000" kern="1200" smtClean="0">
                <a:solidFill>
                  <a:schemeClr val="tx2"/>
                </a:solidFill>
                <a:latin typeface="Optima" pitchFamily="2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87099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rgbClr val="AF91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DC48F-E98D-4D81-92F4-00FFC08E38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018" y="769508"/>
            <a:ext cx="4765963" cy="2988543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4E60E03-8C1D-4CDB-823D-EFE5137E7B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65017" y="3898668"/>
            <a:ext cx="4765963" cy="197031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</p:spTree>
    <p:extLst>
      <p:ext uri="{BB962C8B-B14F-4D97-AF65-F5344CB8AC3E}">
        <p14:creationId xmlns:p14="http://schemas.microsoft.com/office/powerpoint/2010/main" val="30119496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Engineering, Computing and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rgbClr val="5A4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3725C0B8-AD7C-40C0-9F43-EE019201A335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184637" y="3898668"/>
            <a:ext cx="5732585" cy="1970319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8018D-8B9D-4D6F-B476-08AF6D379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31" y="184639"/>
            <a:ext cx="5741377" cy="3552092"/>
          </a:xfrm>
        </p:spPr>
        <p:txBody>
          <a:bodyPr anchor="t"/>
          <a:lstStyle>
            <a:lvl1pPr algn="r">
              <a:defRPr lang="en-GB" sz="6000" kern="1200" dirty="0">
                <a:solidFill>
                  <a:schemeClr val="bg1"/>
                </a:solidFill>
                <a:latin typeface="Optima" pitchFamily="2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36147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Fine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rgbClr val="C85C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DC48F-E98D-4D81-92F4-00FFC08E38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018" y="769508"/>
            <a:ext cx="4765963" cy="2988543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4E60E03-8C1D-4CDB-823D-EFE5137E7B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65017" y="3898668"/>
            <a:ext cx="4765963" cy="197031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</p:spTree>
    <p:extLst>
      <p:ext uri="{BB962C8B-B14F-4D97-AF65-F5344CB8AC3E}">
        <p14:creationId xmlns:p14="http://schemas.microsoft.com/office/powerpoint/2010/main" val="14186472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Huma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rgbClr val="222C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DC48F-E98D-4D81-92F4-00FFC08E38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018" y="769508"/>
            <a:ext cx="4765963" cy="2988543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4E60E03-8C1D-4CDB-823D-EFE5137E7B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65017" y="3898668"/>
            <a:ext cx="4765963" cy="197031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</p:spTree>
    <p:extLst>
      <p:ext uri="{BB962C8B-B14F-4D97-AF65-F5344CB8AC3E}">
        <p14:creationId xmlns:p14="http://schemas.microsoft.com/office/powerpoint/2010/main" val="11814889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nservato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rgbClr val="B10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DC48F-E98D-4D81-92F4-00FFC08E38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018" y="769508"/>
            <a:ext cx="4765963" cy="2988543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4E60E03-8C1D-4CDB-823D-EFE5137E7B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65017" y="3898668"/>
            <a:ext cx="4765963" cy="197031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</p:spTree>
    <p:extLst>
      <p:ext uri="{BB962C8B-B14F-4D97-AF65-F5344CB8AC3E}">
        <p14:creationId xmlns:p14="http://schemas.microsoft.com/office/powerpoint/2010/main" val="42055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DC48F-E98D-4D81-92F4-00FFC08E38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938467-0F19-45A6-9418-2F149E1C48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82538"/>
            <a:ext cx="9144000" cy="15752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4562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Psychology, Criminology and Couns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rgbClr val="766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35FB9923-801E-4008-93A7-22C38844D0DD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184637" y="3898668"/>
            <a:ext cx="5732585" cy="1970319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2ED794-1BBD-4324-A0CE-30DC7D6C7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638" y="184639"/>
            <a:ext cx="5723794" cy="3560884"/>
          </a:xfrm>
        </p:spPr>
        <p:txBody>
          <a:bodyPr anchor="t"/>
          <a:lstStyle>
            <a:lvl1pPr algn="r">
              <a:defRPr lang="en-US" sz="6000" kern="1200" dirty="0" smtClean="0">
                <a:solidFill>
                  <a:schemeClr val="bg1"/>
                </a:solidFill>
                <a:latin typeface="Optima" pitchFamily="2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36676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hea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rgbClr val="7BAF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DC48F-E98D-4D81-92F4-00FFC08E38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018" y="769508"/>
            <a:ext cx="4765963" cy="2988543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4E60E03-8C1D-4CDB-823D-EFE5137E7B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65017" y="3898668"/>
            <a:ext cx="4765963" cy="197031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</p:spTree>
    <p:extLst>
      <p:ext uri="{BB962C8B-B14F-4D97-AF65-F5344CB8AC3E}">
        <p14:creationId xmlns:p14="http://schemas.microsoft.com/office/powerpoint/2010/main" val="5854889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Education, Social and Life Sc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rgbClr val="004E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DC48F-E98D-4D81-92F4-00FFC08E38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018" y="769508"/>
            <a:ext cx="4765963" cy="2988543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4E60E03-8C1D-4CDB-823D-EFE5137E7B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65017" y="3898668"/>
            <a:ext cx="4765963" cy="197031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</p:spTree>
    <p:extLst>
      <p:ext uri="{BB962C8B-B14F-4D97-AF65-F5344CB8AC3E}">
        <p14:creationId xmlns:p14="http://schemas.microsoft.com/office/powerpoint/2010/main" val="20351126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Sport, Nursing and Allied Heal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rgbClr val="2C50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DC48F-E98D-4D81-92F4-00FFC08E38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018" y="769508"/>
            <a:ext cx="4765963" cy="2988543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4E60E03-8C1D-4CDB-823D-EFE5137E7B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65017" y="3898668"/>
            <a:ext cx="4765963" cy="197031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</p:spTree>
    <p:extLst>
      <p:ext uri="{BB962C8B-B14F-4D97-AF65-F5344CB8AC3E}">
        <p14:creationId xmlns:p14="http://schemas.microsoft.com/office/powerpoint/2010/main" val="34168777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Professional 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DD0B8F-8BF1-4E3C-9229-3F012A63AB04}"/>
              </a:ext>
            </a:extLst>
          </p:cNvPr>
          <p:cNvSpPr/>
          <p:nvPr userDrawn="1"/>
        </p:nvSpPr>
        <p:spPr>
          <a:xfrm>
            <a:off x="0" y="0"/>
            <a:ext cx="6096000" cy="6088492"/>
          </a:xfrm>
          <a:prstGeom prst="rect">
            <a:avLst/>
          </a:prstGeom>
          <a:solidFill>
            <a:srgbClr val="0077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DC48F-E98D-4D81-92F4-00FFC08E38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018" y="769508"/>
            <a:ext cx="4765963" cy="2988543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E133-B177-4CFC-8E1E-D9FE0D9D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F1BBD0-CBA6-4BBD-9AD4-A2F1DF30C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093229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4E60E03-8C1D-4CDB-823D-EFE5137E7B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65017" y="3898668"/>
            <a:ext cx="4765963" cy="197031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Subtitle and Date</a:t>
            </a:r>
          </a:p>
        </p:txBody>
      </p:sp>
    </p:spTree>
    <p:extLst>
      <p:ext uri="{BB962C8B-B14F-4D97-AF65-F5344CB8AC3E}">
        <p14:creationId xmlns:p14="http://schemas.microsoft.com/office/powerpoint/2010/main" val="899453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15024-9FC8-450E-AD4D-592E11ECF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46D19-A94A-4E1C-869C-A9537C147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069" y="1037493"/>
            <a:ext cx="10975731" cy="493104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17F65-3426-4F70-A841-5625DBBCC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440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D66F1-0EF4-427B-A506-71AA86E26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390E29-9D21-4EA1-9EDC-834D29028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21628"/>
            <a:ext cx="10515600" cy="102246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CA874-A269-4FDD-88B4-A938C8093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5998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C375E-6CB5-4BBF-B99E-F8FF77981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692" y="167055"/>
            <a:ext cx="11002108" cy="72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8C0B0-9AEF-4AFD-BB0E-89044BD43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485" y="1266092"/>
            <a:ext cx="5659315" cy="46941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667F8A-AFD3-4608-8A97-CB14D10056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57300"/>
            <a:ext cx="5181600" cy="47029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2B1526-EDB3-4D08-A158-2212E26A6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3205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8907E-BB0A-4B17-B37E-963102973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8" y="1257300"/>
            <a:ext cx="5144721" cy="3868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C555DE-3311-40CE-8E5B-BBD8A2400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4109" y="1802423"/>
            <a:ext cx="5152292" cy="416611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4E8F89-5C8F-483F-97B5-121E0CBAA6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34808" y="1283676"/>
            <a:ext cx="5420580" cy="36927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F3AB0-7DD9-4317-BF9A-48E0FFB32B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61185" y="1749669"/>
            <a:ext cx="5394203" cy="42188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E205E9-C1E8-4479-81CB-F91E065C3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33F3BBC-E6CE-4F45-9E9D-9713D53B4607}"/>
              </a:ext>
            </a:extLst>
          </p:cNvPr>
          <p:cNvSpPr txBox="1">
            <a:spLocks/>
          </p:cNvSpPr>
          <p:nvPr userDrawn="1"/>
        </p:nvSpPr>
        <p:spPr>
          <a:xfrm>
            <a:off x="360485" y="202223"/>
            <a:ext cx="10993315" cy="703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Optima" pitchFamily="2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6229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D02AA-EA54-4ABD-A668-B4180128A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277" y="175846"/>
            <a:ext cx="10984523" cy="74734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194012-4178-4EB7-90B2-AA1E15894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887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62AA6-0BFE-415E-91D5-D5EF071A2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6515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ADB13-3611-4614-B1D7-D6540A244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731" y="193432"/>
            <a:ext cx="5677433" cy="1274883"/>
          </a:xfrm>
        </p:spPr>
        <p:txBody>
          <a:bodyPr anchor="t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866A7-AB52-4932-A27F-92341D197B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5615" y="175847"/>
            <a:ext cx="5046028" cy="55919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A84D5A-B621-4E40-B0FA-2C41D4D76C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7731" y="1820008"/>
            <a:ext cx="5677433" cy="395923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B4935-62B3-44A4-A4CA-190330B7F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C1522-342F-47E4-9CF7-D7732B4FB8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07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702512E-8062-401E-A810-9E4E2E470D9C}"/>
              </a:ext>
            </a:extLst>
          </p:cNvPr>
          <p:cNvSpPr/>
          <p:nvPr userDrawn="1"/>
        </p:nvSpPr>
        <p:spPr>
          <a:xfrm>
            <a:off x="0" y="6087512"/>
            <a:ext cx="12192000" cy="782549"/>
          </a:xfrm>
          <a:prstGeom prst="rect">
            <a:avLst/>
          </a:prstGeom>
          <a:solidFill>
            <a:srgbClr val="6684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GB" sz="1400" dirty="0">
              <a:solidFill>
                <a:schemeClr val="bg1"/>
              </a:solidFill>
              <a:latin typeface="Gill Sans MT" panose="020B0502020104020203" pitchFamily="34" charset="77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051688-8BC6-4365-9059-C2903A01E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485" y="184639"/>
            <a:ext cx="10993315" cy="729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40639-DF12-4B59-A4EB-96EE5F00A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266092"/>
            <a:ext cx="11010900" cy="47219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06743-5CF4-4CA1-B18E-3D4C94F0C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2962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F8DC1522-342F-47E4-9CF7-D7732B4FB87D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57ED3A-EEB6-4D04-9835-7C969E066C32}"/>
              </a:ext>
            </a:extLst>
          </p:cNvPr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64" y="6251311"/>
            <a:ext cx="1871405" cy="42455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E92F3B2-C875-4272-BD25-73FF21D6C528}"/>
              </a:ext>
            </a:extLst>
          </p:cNvPr>
          <p:cNvSpPr txBox="1">
            <a:spLocks/>
          </p:cNvSpPr>
          <p:nvPr userDrawn="1"/>
        </p:nvSpPr>
        <p:spPr>
          <a:xfrm>
            <a:off x="7508486" y="6308517"/>
            <a:ext cx="2951357" cy="316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GB" sz="1600" dirty="0">
                <a:solidFill>
                  <a:schemeClr val="bg1"/>
                </a:solidFill>
                <a:latin typeface="Gill Sans MT" panose="020B0502020104020203" pitchFamily="34" charset="77"/>
              </a:rPr>
              <a:t>chi.ac.uk   |   #chiuni   |</a:t>
            </a:r>
            <a:endParaRPr lang="en-US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D3CC8E-EBF9-4853-AE74-5D0A9EBB69A1}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436" y="6396473"/>
            <a:ext cx="1351500" cy="15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26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73" r:id="rId11"/>
    <p:sldLayoutId id="2147483659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Optim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94754"/>
          </a:solidFill>
          <a:latin typeface="Gill Sans MT Std Book" panose="020B0502020104020203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94754"/>
          </a:solidFill>
          <a:latin typeface="Gill Sans MT Std Book" panose="020B0502020104020203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94754"/>
          </a:solidFill>
          <a:latin typeface="Gill Sans MT Std Book" panose="020B0502020104020203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94754"/>
          </a:solidFill>
          <a:latin typeface="Gill Sans MT Std Book" panose="020B0502020104020203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94754"/>
          </a:solidFill>
          <a:latin typeface="Gill Sans MT Std Book" panose="020B0502020104020203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6E2070-E2AF-4017-96F2-D379AB0B7772}"/>
              </a:ext>
            </a:extLst>
          </p:cNvPr>
          <p:cNvSpPr/>
          <p:nvPr/>
        </p:nvSpPr>
        <p:spPr>
          <a:xfrm>
            <a:off x="6086475" y="-1"/>
            <a:ext cx="6115050" cy="6086475"/>
          </a:xfrm>
          <a:prstGeom prst="rect">
            <a:avLst/>
          </a:prstGeom>
          <a:gradFill flip="none" rotWithShape="1">
            <a:gsLst>
              <a:gs pos="100000">
                <a:schemeClr val="accent6">
                  <a:lumMod val="50000"/>
                </a:schemeClr>
              </a:gs>
              <a:gs pos="80000">
                <a:schemeClr val="accent6">
                  <a:lumMod val="92000"/>
                </a:schemeClr>
              </a:gs>
              <a:gs pos="37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3DE145B4-5C51-457E-818B-82876990E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486" y="184639"/>
            <a:ext cx="5549362" cy="2988145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Computer Science Review</a:t>
            </a:r>
            <a:br>
              <a:rPr lang="en-GB" dirty="0"/>
            </a:br>
            <a:br>
              <a:rPr lang="en-GB" dirty="0"/>
            </a:br>
            <a:r>
              <a:rPr lang="en-GB" dirty="0"/>
              <a:t>The Story So Far…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518E954-B588-4054-9F7D-7FEFCE7C9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069" y="4449617"/>
            <a:ext cx="10975731" cy="4931046"/>
          </a:xfrm>
        </p:spPr>
        <p:txBody>
          <a:bodyPr/>
          <a:lstStyle/>
          <a:p>
            <a:r>
              <a:rPr lang="en-GB" dirty="0"/>
              <a:t>Week ???</a:t>
            </a:r>
          </a:p>
          <a:p>
            <a:r>
              <a:rPr lang="en-GB" dirty="0"/>
              <a:t>Brian Packer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CB15D9-C1E9-47FD-BA17-46C16BF2B7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113623" y="541497"/>
            <a:ext cx="6087428" cy="500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93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E97387-C3D9-419F-B1BC-3A9E18DC6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Software Engineering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C7E7DDA-EC44-40F7-8D46-5DA1BFC6E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0141" y="1038225"/>
            <a:ext cx="4903659" cy="493077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6F5620-D9ED-4703-AEE0-DF6CB0ADDF5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847725"/>
            <a:ext cx="5676900" cy="266700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 Requirement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 Implementation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 Testing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 Evaluation/Evolution</a:t>
            </a:r>
          </a:p>
        </p:txBody>
      </p:sp>
    </p:spTree>
    <p:extLst>
      <p:ext uri="{BB962C8B-B14F-4D97-AF65-F5344CB8AC3E}">
        <p14:creationId xmlns:p14="http://schemas.microsoft.com/office/powerpoint/2010/main" val="28296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E97387-C3D9-419F-B1BC-3A9E18DC6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trike="sngStrike" dirty="0"/>
              <a:t>Software Engineering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C7E7DDA-EC44-40F7-8D46-5DA1BFC6E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4386" y="1038225"/>
            <a:ext cx="4903659" cy="493077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6F5620-D9ED-4703-AEE0-DF6CB0ADDF5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838200"/>
            <a:ext cx="5676900" cy="266700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trike="sngStrike" dirty="0"/>
              <a:t> Requirement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trike="sngStrike" dirty="0"/>
              <a:t>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trike="sngStrike" dirty="0"/>
              <a:t> Implementation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trike="sngStrike" dirty="0"/>
              <a:t> Testing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trike="sngStrike" dirty="0"/>
              <a:t> Evaluation/Evolution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1EAC1CF5-99C7-4A82-B732-6DBA9C71F068}"/>
              </a:ext>
            </a:extLst>
          </p:cNvPr>
          <p:cNvSpPr txBox="1">
            <a:spLocks/>
          </p:cNvSpPr>
          <p:nvPr/>
        </p:nvSpPr>
        <p:spPr>
          <a:xfrm>
            <a:off x="307731" y="3327523"/>
            <a:ext cx="5677433" cy="6824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Optima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GB" dirty="0"/>
              <a:t>All Engineering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1D3258F-4543-4D25-B520-B1824FB85D41}"/>
              </a:ext>
            </a:extLst>
          </p:cNvPr>
          <p:cNvSpPr txBox="1">
            <a:spLocks/>
          </p:cNvSpPr>
          <p:nvPr/>
        </p:nvSpPr>
        <p:spPr>
          <a:xfrm>
            <a:off x="307731" y="3773573"/>
            <a:ext cx="5677433" cy="2598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294754"/>
                </a:solidFill>
                <a:latin typeface="Gill Sans MT Std Book" panose="020B0502020104020203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rgbClr val="294754"/>
                </a:solidFill>
                <a:latin typeface="Gill Sans MT Std Book" panose="020B0502020104020203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rgbClr val="294754"/>
                </a:solidFill>
                <a:latin typeface="Gill Sans MT Std Book" panose="020B0502020104020203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294754"/>
                </a:solidFill>
                <a:latin typeface="Gill Sans MT Std Book" panose="020B0502020104020203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294754"/>
                </a:solidFill>
                <a:latin typeface="Gill Sans MT Std Book" panose="020B0502020104020203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Requirement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Implementation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Testing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Evaluation/Evolution</a:t>
            </a:r>
          </a:p>
        </p:txBody>
      </p:sp>
    </p:spTree>
    <p:extLst>
      <p:ext uri="{BB962C8B-B14F-4D97-AF65-F5344CB8AC3E}">
        <p14:creationId xmlns:p14="http://schemas.microsoft.com/office/powerpoint/2010/main" val="4058027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E97387-C3D9-419F-B1BC-3A9E18DC6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trike="sngStrike" dirty="0"/>
              <a:t>All Engineering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C7E7DDA-EC44-40F7-8D46-5DA1BFC6E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38490" y="1038225"/>
            <a:ext cx="4903659" cy="493077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6F5620-D9ED-4703-AEE0-DF6CB0ADDF5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838200"/>
            <a:ext cx="5676900" cy="266700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trike="sngStrike" dirty="0"/>
              <a:t>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trike="sngStrike" dirty="0"/>
              <a:t>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trike="sngStrike" dirty="0"/>
              <a:t> Implementation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trike="sngStrike" dirty="0"/>
              <a:t> Testing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trike="sngStrike" dirty="0"/>
              <a:t> Evaluation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1EAC1CF5-99C7-4A82-B732-6DBA9C71F068}"/>
              </a:ext>
            </a:extLst>
          </p:cNvPr>
          <p:cNvSpPr txBox="1">
            <a:spLocks/>
          </p:cNvSpPr>
          <p:nvPr/>
        </p:nvSpPr>
        <p:spPr>
          <a:xfrm>
            <a:off x="307731" y="3089033"/>
            <a:ext cx="5677433" cy="7114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Optima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GB" dirty="0"/>
              <a:t>All Design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1D3258F-4543-4D25-B520-B1824FB85D41}"/>
              </a:ext>
            </a:extLst>
          </p:cNvPr>
          <p:cNvSpPr txBox="1">
            <a:spLocks/>
          </p:cNvSpPr>
          <p:nvPr/>
        </p:nvSpPr>
        <p:spPr>
          <a:xfrm>
            <a:off x="307731" y="3705226"/>
            <a:ext cx="5677433" cy="2666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294754"/>
                </a:solidFill>
                <a:latin typeface="Gill Sans MT Std Book" panose="020B0502020104020203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rgbClr val="294754"/>
                </a:solidFill>
                <a:latin typeface="Gill Sans MT Std Book" panose="020B0502020104020203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rgbClr val="294754"/>
                </a:solidFill>
                <a:latin typeface="Gill Sans MT Std Book" panose="020B0502020104020203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294754"/>
                </a:solidFill>
                <a:latin typeface="Gill Sans MT Std Book" panose="020B0502020104020203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294754"/>
                </a:solidFill>
                <a:latin typeface="Gill Sans MT Std Book" panose="020B0502020104020203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Requirement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Prototype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Experiment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Reflect</a:t>
            </a:r>
          </a:p>
        </p:txBody>
      </p:sp>
    </p:spTree>
    <p:extLst>
      <p:ext uri="{BB962C8B-B14F-4D97-AF65-F5344CB8AC3E}">
        <p14:creationId xmlns:p14="http://schemas.microsoft.com/office/powerpoint/2010/main" val="694221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A46DA-8B35-484C-8CCC-D9FB6C8D7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Comp. Sci. Fun. &amp; Networked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6848B-EC0C-461F-ABDC-0E41E28A3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/>
              <a:t>Computers are finite-state machines which convert analogue electrical signal samples into on-off digital signals.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/>
              <a:t>This means they must eventually resolve every input processed with a definite outcome of either 0 or 1, which we can control with loops, logic, and nested programming.</a:t>
            </a:r>
          </a:p>
          <a:p>
            <a:pPr>
              <a:lnSpc>
                <a:spcPct val="100000"/>
              </a:lnSpc>
              <a:spcBef>
                <a:spcPct val="0"/>
              </a:spcBef>
              <a:defRPr/>
            </a:pPr>
            <a:r>
              <a:rPr lang="en-GB" dirty="0"/>
              <a:t>Hardware like memory and processors impose physical limits on speed, capacity, and latency on the programming we can process computationally.</a:t>
            </a:r>
          </a:p>
        </p:txBody>
      </p:sp>
    </p:spTree>
    <p:extLst>
      <p:ext uri="{BB962C8B-B14F-4D97-AF65-F5344CB8AC3E}">
        <p14:creationId xmlns:p14="http://schemas.microsoft.com/office/powerpoint/2010/main" val="3424402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6FF4BD4-C8D0-403A-99E5-56221F7AA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Discrete Maths; Algorithms and Data Structures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EB813E-A048-4653-BF88-2C9835828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0" indent="-228600"/>
            <a:r>
              <a:rPr lang="en-GB" dirty="0"/>
              <a:t>Variables and logic can be used to represent any things which can be defined, so we can make true or false evaluations of things with specified and finite values.</a:t>
            </a:r>
          </a:p>
          <a:p>
            <a:r>
              <a:rPr lang="en-GB" dirty="0"/>
              <a:t>We can model anything as groups of variables (data) and the conditional or augmentative relationships between those variables (functions).</a:t>
            </a:r>
          </a:p>
          <a:p>
            <a:r>
              <a:rPr lang="en-GB" dirty="0"/>
              <a:t>Maths is a common language that can be transferred to any situation with any technology with enough critical design and consideration. </a:t>
            </a:r>
          </a:p>
          <a:p>
            <a:r>
              <a:rPr lang="en-GB" dirty="0"/>
              <a:t>Most people don’t think in numerical models, so, we code.</a:t>
            </a:r>
          </a:p>
        </p:txBody>
      </p:sp>
    </p:spTree>
    <p:extLst>
      <p:ext uri="{BB962C8B-B14F-4D97-AF65-F5344CB8AC3E}">
        <p14:creationId xmlns:p14="http://schemas.microsoft.com/office/powerpoint/2010/main" val="2036493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CC171-4DC3-4819-A732-D5511C81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en-GB" dirty="0"/>
              <a:t>Math Modelling and Numerical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E239F-9BBA-46B9-ADE8-A3C526135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0" indent="-228600"/>
            <a:r>
              <a:rPr lang="en-GB" dirty="0"/>
              <a:t>Some variables are deterministic (same input &amp; process will always yield the same output) and some are probabilistic (a factor of probability will vary the output).</a:t>
            </a:r>
          </a:p>
          <a:p>
            <a:pPr marL="228600" lvl="0" indent="-228600"/>
            <a:r>
              <a:rPr lang="en-GB" dirty="0"/>
              <a:t>Statistics can be used to analyse data, derive relationships between variables, estimate the amount and range of randomness between them, and guide algorithm design.</a:t>
            </a:r>
          </a:p>
          <a:p>
            <a:pPr marL="228600" lvl="0" indent="-228600"/>
            <a:r>
              <a:rPr lang="en-GB" dirty="0"/>
              <a:t>We can use these levels of variability to get around the limitations of computing and emulate/model the more chaotic real-world in code.</a:t>
            </a:r>
          </a:p>
        </p:txBody>
      </p:sp>
    </p:spTree>
    <p:extLst>
      <p:ext uri="{BB962C8B-B14F-4D97-AF65-F5344CB8AC3E}">
        <p14:creationId xmlns:p14="http://schemas.microsoft.com/office/powerpoint/2010/main" val="759094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37389-CE1F-4156-9ADA-582CE1F8D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Python &amp;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505D9-59DD-4D50-8E76-7CCFF8F44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0" indent="-228600"/>
            <a:r>
              <a:rPr lang="en-GB" dirty="0"/>
              <a:t>We can turn logical or mathematical expressions into code and use that to model and analyse the world around us as a large, interrelated network of processes and models.</a:t>
            </a:r>
          </a:p>
          <a:p>
            <a:pPr marL="228600" lvl="0" indent="-228600"/>
            <a:r>
              <a:rPr lang="en-GB" dirty="0"/>
              <a:t>We can turn algorithms into programming functions, data structures into programming objects, and numerical models  into conceptual groups called classes.</a:t>
            </a:r>
          </a:p>
          <a:p>
            <a:pPr marL="228600" lvl="0" indent="-228600"/>
            <a:r>
              <a:rPr lang="en-GB" dirty="0"/>
              <a:t>We can evaluate the performance, complexity, accuracy, suitability, flexibility, and efficiency of our code against the theoretical maths from which our classes are derived. </a:t>
            </a:r>
          </a:p>
        </p:txBody>
      </p:sp>
    </p:spTree>
    <p:extLst>
      <p:ext uri="{BB962C8B-B14F-4D97-AF65-F5344CB8AC3E}">
        <p14:creationId xmlns:p14="http://schemas.microsoft.com/office/powerpoint/2010/main" val="3922442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75D0A-E347-4864-9959-A6646DDF1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Business IT Systems &amp; Project Management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212C2-0F18-4C53-8576-55A795570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People and organisations have specific needs which can also be modelled as data, relationships, processes, and outputs.</a:t>
            </a:r>
          </a:p>
          <a:p>
            <a:r>
              <a:rPr lang="en-GB" dirty="0"/>
              <a:t>User/client feedback can be statistically analysed as data and expressed as new processes or requirements.</a:t>
            </a:r>
          </a:p>
          <a:p>
            <a:r>
              <a:rPr lang="en-GB" dirty="0"/>
              <a:t>Development tasks, their durations, costs, and complexities can be analysed and calculated like any other model and we can optimise organisational efficiencies just like algorithms.</a:t>
            </a:r>
          </a:p>
          <a:p>
            <a:r>
              <a:rPr lang="en-GB" dirty="0"/>
              <a:t>There’s a level of chaos in this process, which requires large flexibility and change-tolerance in our processes and code.</a:t>
            </a:r>
          </a:p>
        </p:txBody>
      </p:sp>
    </p:spTree>
    <p:extLst>
      <p:ext uri="{BB962C8B-B14F-4D97-AF65-F5344CB8AC3E}">
        <p14:creationId xmlns:p14="http://schemas.microsoft.com/office/powerpoint/2010/main" val="3220539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CDE62-0544-4992-B0A5-A9415AFFD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Databases and Web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3BE62-8324-46DE-876E-E69B2D662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GB" dirty="0"/>
              <a:t>Databases are stores of machine readable data which can push and pull data to and from many users or systems from a central store of files and connections, usually a non-Local remotely accessible server. </a:t>
            </a:r>
          </a:p>
          <a:p>
            <a:r>
              <a:rPr lang="en-GB" dirty="0"/>
              <a:t>The data can be structured or unstructured, but structuring the data (as objects) can give it deeper/clearer meanings and allows us to set rules (code) by which it can then be processed.</a:t>
            </a:r>
          </a:p>
          <a:p>
            <a:r>
              <a:rPr lang="en-GB" dirty="0"/>
              <a:t>Web browsers request and read data values within HTML, CSS and other standardised data files from a web server at an IP address. By “reading in” the data between tags, it can handle the data accordingly.</a:t>
            </a:r>
          </a:p>
        </p:txBody>
      </p:sp>
    </p:spTree>
    <p:extLst>
      <p:ext uri="{BB962C8B-B14F-4D97-AF65-F5344CB8AC3E}">
        <p14:creationId xmlns:p14="http://schemas.microsoft.com/office/powerpoint/2010/main" val="925414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7DFF07-19A7-4E36-B9C3-016BC063A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dirty="0"/>
              <a:t>Which leads us to…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EBA27-50CD-499F-B07A-1D2887D071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0254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3DE145B4-5C51-457E-818B-82876990E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485" y="521638"/>
            <a:ext cx="5328433" cy="2822979"/>
          </a:xfrm>
        </p:spPr>
        <p:txBody>
          <a:bodyPr>
            <a:normAutofit fontScale="90000"/>
          </a:bodyPr>
          <a:lstStyle/>
          <a:p>
            <a:r>
              <a:rPr lang="en-GB" dirty="0"/>
              <a:t>Design and Analysis of Algorithms</a:t>
            </a:r>
            <a:br>
              <a:rPr lang="en-GB" dirty="0"/>
            </a:br>
            <a:br>
              <a:rPr lang="en-GB" dirty="0"/>
            </a:br>
            <a:r>
              <a:rPr lang="en-GB" dirty="0"/>
              <a:t>Emphasis on “Design”</a:t>
            </a:r>
          </a:p>
        </p:txBody>
      </p:sp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DF4999AD-91D3-4037-B541-AF00CECB8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88000"/>
          </a:blip>
          <a:srcRect r="21205"/>
          <a:stretch/>
        </p:blipFill>
        <p:spPr>
          <a:xfrm>
            <a:off x="6096000" y="0"/>
            <a:ext cx="6096000" cy="6093229"/>
          </a:xfrm>
          <a:prstGeom prst="rect">
            <a:avLst/>
          </a:prstGeom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381F32AE-4042-4DA3-997C-3F29440C2290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02518" y="4277428"/>
            <a:ext cx="5732463" cy="1591560"/>
          </a:xfrm>
        </p:spPr>
        <p:txBody>
          <a:bodyPr/>
          <a:lstStyle/>
          <a:p>
            <a:r>
              <a:rPr lang="en-GB" dirty="0"/>
              <a:t>Week 1</a:t>
            </a:r>
          </a:p>
          <a:p>
            <a:r>
              <a:rPr lang="en-GB" dirty="0"/>
              <a:t>Brian Packer</a:t>
            </a:r>
          </a:p>
        </p:txBody>
      </p:sp>
      <p:pic>
        <p:nvPicPr>
          <p:cNvPr id="7" name="Picture Placeholder 1">
            <a:extLst>
              <a:ext uri="{FF2B5EF4-FFF2-40B4-BE49-F238E27FC236}">
                <a16:creationId xmlns:a16="http://schemas.microsoft.com/office/drawing/2014/main" id="{C7C31F75-317F-4A41-9DB8-CFA01F5839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alphaModFix amt="46000"/>
          </a:blip>
          <a:srcRect l="10580" t="1" r="21712" b="-111"/>
          <a:stretch/>
        </p:blipFill>
        <p:spPr>
          <a:xfrm>
            <a:off x="6096000" y="0"/>
            <a:ext cx="6096000" cy="60932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624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ity of Chichester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00314F"/>
      </a:accent1>
      <a:accent2>
        <a:srgbClr val="859DAA"/>
      </a:accent2>
      <a:accent3>
        <a:srgbClr val="BAB177"/>
      </a:accent3>
      <a:accent4>
        <a:srgbClr val="EF4223"/>
      </a:accent4>
      <a:accent5>
        <a:srgbClr val="177E8D"/>
      </a:accent5>
      <a:accent6>
        <a:srgbClr val="8575AD"/>
      </a:accent6>
      <a:hlink>
        <a:srgbClr val="47C0B7"/>
      </a:hlink>
      <a:folHlink>
        <a:srgbClr val="BAB17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4394</TotalTime>
  <Words>663</Words>
  <Application>Microsoft Office PowerPoint</Application>
  <PresentationFormat>Widescreen</PresentationFormat>
  <Paragraphs>64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Gill Sans MT</vt:lpstr>
      <vt:lpstr>Gill Sans MT Std Book</vt:lpstr>
      <vt:lpstr>Optima</vt:lpstr>
      <vt:lpstr>Office Theme</vt:lpstr>
      <vt:lpstr>Computer Science Review  The Story So Far…</vt:lpstr>
      <vt:lpstr>Comp. Sci. Fun. &amp; Networked World</vt:lpstr>
      <vt:lpstr>Discrete Maths; Algorithms and Data Structures</vt:lpstr>
      <vt:lpstr>Math Modelling and Numerical Analysis</vt:lpstr>
      <vt:lpstr>Python &amp; Java</vt:lpstr>
      <vt:lpstr>Business IT Systems &amp; Project Management</vt:lpstr>
      <vt:lpstr>Databases and Web Systems</vt:lpstr>
      <vt:lpstr>Which leads us to… </vt:lpstr>
      <vt:lpstr>Design and Analysis of Algorithms  Emphasis on “Design”</vt:lpstr>
      <vt:lpstr>Software Engineering</vt:lpstr>
      <vt:lpstr>Software Engineering</vt:lpstr>
      <vt:lpstr>All Engineering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Choose Chichester</dc:title>
  <dc:creator>Sandra Whitehurst</dc:creator>
  <cp:lastModifiedBy>Brian Packer</cp:lastModifiedBy>
  <cp:revision>148</cp:revision>
  <dcterms:created xsi:type="dcterms:W3CDTF">2019-08-06T08:32:48Z</dcterms:created>
  <dcterms:modified xsi:type="dcterms:W3CDTF">2023-02-17T16:30:24Z</dcterms:modified>
</cp:coreProperties>
</file>

<file path=docProps/thumbnail.jpeg>
</file>